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4" r:id="rId11"/>
    <p:sldId id="266" r:id="rId12"/>
    <p:sldId id="267" r:id="rId13"/>
    <p:sldId id="268" r:id="rId14"/>
    <p:sldId id="269" r:id="rId1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60"/>
        <p:guide pos="3840"/>
        <p:guide orient="horz" pos="22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123128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17544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252075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411273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320332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102263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32943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212141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317149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346785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F34AC993-1F01-450D-A3A5-918B70DD03DC}" type="datetimeFigureOut">
              <a:rPr lang="nb-NO" smtClean="0"/>
              <a:t>28.03.2017</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96517D0B-EA52-465D-8B66-9427D177FAD4}" type="slidenum">
              <a:rPr lang="nb-NO" smtClean="0"/>
              <a:t>‹#›</a:t>
            </a:fld>
            <a:endParaRPr lang="nb-NO" dirty="0"/>
          </a:p>
        </p:txBody>
      </p:sp>
    </p:spTree>
    <p:extLst>
      <p:ext uri="{BB962C8B-B14F-4D97-AF65-F5344CB8AC3E}">
        <p14:creationId xmlns:p14="http://schemas.microsoft.com/office/powerpoint/2010/main" val="415250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AC993-1F01-450D-A3A5-918B70DD03DC}" type="datetimeFigureOut">
              <a:rPr lang="nb-NO" smtClean="0"/>
              <a:t>28.03.2017</a:t>
            </a:fld>
            <a:endParaRPr lang="nb-NO" dirty="0"/>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17D0B-EA52-465D-8B66-9427D177FAD4}" type="slidenum">
              <a:rPr lang="nb-NO" smtClean="0"/>
              <a:t>‹#›</a:t>
            </a:fld>
            <a:endParaRPr lang="nb-NO" dirty="0"/>
          </a:p>
        </p:txBody>
      </p:sp>
    </p:spTree>
    <p:extLst>
      <p:ext uri="{BB962C8B-B14F-4D97-AF65-F5344CB8AC3E}">
        <p14:creationId xmlns:p14="http://schemas.microsoft.com/office/powerpoint/2010/main" val="2296452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luetreesystem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097649"/>
            <a:ext cx="9144000" cy="2387600"/>
          </a:xfrm>
        </p:spPr>
        <p:txBody>
          <a:bodyPr/>
          <a:lstStyle/>
          <a:p>
            <a:r>
              <a:rPr lang="nb-NO" dirty="0" smtClean="0"/>
              <a:t>Basic GDP trening for sjåfører og trafikkledelse </a:t>
            </a:r>
            <a:endParaRPr lang="nb-NO" dirty="0"/>
          </a:p>
        </p:txBody>
      </p:sp>
      <p:sp>
        <p:nvSpPr>
          <p:cNvPr id="3" name="Undertittel 2"/>
          <p:cNvSpPr>
            <a:spLocks noGrp="1"/>
          </p:cNvSpPr>
          <p:nvPr>
            <p:ph type="subTitle" idx="1"/>
          </p:nvPr>
        </p:nvSpPr>
        <p:spPr>
          <a:xfrm>
            <a:off x="1524000" y="3602038"/>
            <a:ext cx="9144000" cy="2881140"/>
          </a:xfrm>
        </p:spPr>
        <p:txBody>
          <a:bodyPr/>
          <a:lstStyle/>
          <a:p>
            <a:r>
              <a:rPr lang="nb-NO" dirty="0" smtClean="0"/>
              <a:t>Veitransport av Farmasøytiske og Medisinske produkter.	</a:t>
            </a:r>
          </a:p>
          <a:p>
            <a:endParaRPr lang="nb-NO" dirty="0"/>
          </a:p>
          <a:p>
            <a:endParaRPr lang="nb-NO" dirty="0" smtClean="0"/>
          </a:p>
          <a:p>
            <a:endParaRPr lang="nb-NO" dirty="0"/>
          </a:p>
          <a:p>
            <a:endParaRPr lang="nb-NO" dirty="0" smtClean="0"/>
          </a:p>
          <a:p>
            <a:pPr algn="r"/>
            <a:r>
              <a:rPr lang="nb-NO" sz="1400" dirty="0" smtClean="0"/>
              <a:t>Versjon 1/EF/15.12.2016</a:t>
            </a:r>
            <a:endParaRPr lang="nb-NO" sz="1400" dirty="0"/>
          </a:p>
        </p:txBody>
      </p:sp>
      <p:pic>
        <p:nvPicPr>
          <p:cNvPr id="4" name="Bil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535" y="238898"/>
            <a:ext cx="3049554" cy="642936"/>
          </a:xfrm>
          <a:prstGeom prst="rect">
            <a:avLst/>
          </a:prstGeom>
        </p:spPr>
      </p:pic>
    </p:spTree>
    <p:extLst>
      <p:ext uri="{BB962C8B-B14F-4D97-AF65-F5344CB8AC3E}">
        <p14:creationId xmlns:p14="http://schemas.microsoft.com/office/powerpoint/2010/main" val="4201672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4. Hva må jeg gjøre?: </a:t>
            </a:r>
            <a:endParaRPr lang="nb-NO" dirty="0"/>
          </a:p>
        </p:txBody>
      </p:sp>
      <p:sp>
        <p:nvSpPr>
          <p:cNvPr id="3" name="Plassholder for innhold 2"/>
          <p:cNvSpPr>
            <a:spLocks noGrp="1"/>
          </p:cNvSpPr>
          <p:nvPr>
            <p:ph idx="1"/>
          </p:nvPr>
        </p:nvSpPr>
        <p:spPr/>
        <p:txBody>
          <a:bodyPr/>
          <a:lstStyle/>
          <a:p>
            <a:r>
              <a:rPr lang="nb-NO" dirty="0" smtClean="0"/>
              <a:t>God praksis for dokumentasjon:</a:t>
            </a:r>
          </a:p>
          <a:p>
            <a:r>
              <a:rPr lang="nb-NO" sz="1400" b="1" dirty="0" smtClean="0"/>
              <a:t>Skriv så klart og leselig som mulig på alle dokumenter (fraktbrev, CMR etc.)</a:t>
            </a:r>
          </a:p>
          <a:p>
            <a:r>
              <a:rPr lang="nb-NO" sz="1400" b="1" dirty="0" smtClean="0"/>
              <a:t>Tilføyinger i dokumenter må aldri overskrive eller dekke over eller gjøre tekst /grunninformasjon uleselig. </a:t>
            </a:r>
          </a:p>
          <a:p>
            <a:r>
              <a:rPr lang="nb-NO" sz="1400" b="1" dirty="0" smtClean="0"/>
              <a:t>Alle signaturer  ved endringer må følges av dato og klokkeslett (POD).</a:t>
            </a:r>
          </a:p>
          <a:p>
            <a:r>
              <a:rPr lang="nb-NO" sz="1400" b="1" dirty="0" smtClean="0"/>
              <a:t>Dersom det gjøres endringer i fraktedokumenter må nye endringer gjøres tilstøtende  til gamle. Ikke overstryk  den originale teksten slik at den blir uleselig. Overstrykninger gjøres kun med en strekk slik at overstrøket tekst fortsatt er leselig, men skiller seg ut fra ny informasjon. Ny informasjon skal ha påført signatur og dato.  </a:t>
            </a:r>
          </a:p>
          <a:p>
            <a:r>
              <a:rPr lang="nb-NO" sz="1400" b="1" dirty="0" smtClean="0"/>
              <a:t>Så langt det er mulig – benytte penn med blå eller sort skriftfarge. </a:t>
            </a:r>
            <a:endParaRPr lang="nb-NO" sz="1400" b="1" dirty="0"/>
          </a:p>
        </p:txBody>
      </p:sp>
    </p:spTree>
    <p:extLst>
      <p:ext uri="{BB962C8B-B14F-4D97-AF65-F5344CB8AC3E}">
        <p14:creationId xmlns:p14="http://schemas.microsoft.com/office/powerpoint/2010/main" val="2063625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1. Hvordan håndterer jeg avvik?:</a:t>
            </a:r>
            <a:endParaRPr lang="nb-NO" dirty="0"/>
          </a:p>
        </p:txBody>
      </p:sp>
      <p:sp>
        <p:nvSpPr>
          <p:cNvPr id="3" name="Plassholder for innhold 2"/>
          <p:cNvSpPr>
            <a:spLocks noGrp="1"/>
          </p:cNvSpPr>
          <p:nvPr>
            <p:ph idx="1"/>
          </p:nvPr>
        </p:nvSpPr>
        <p:spPr/>
        <p:txBody>
          <a:bodyPr>
            <a:normAutofit/>
          </a:bodyPr>
          <a:lstStyle/>
          <a:p>
            <a:r>
              <a:rPr lang="nb-NO" dirty="0" smtClean="0"/>
              <a:t>Hva er et avvik?</a:t>
            </a:r>
          </a:p>
          <a:p>
            <a:r>
              <a:rPr lang="nb-NO" sz="1800" b="1" u="sng" dirty="0" smtClean="0"/>
              <a:t>Et avvik er en hver hendelse som kan gi negativ effekt på produktet.</a:t>
            </a:r>
          </a:p>
          <a:p>
            <a:r>
              <a:rPr lang="nb-NO" sz="1400" b="1" dirty="0" smtClean="0"/>
              <a:t>Her er eksempler  på hendelser som kan føre til avvik og som utløser fortløpende avviksrapportering:</a:t>
            </a:r>
          </a:p>
          <a:p>
            <a:pPr lvl="1">
              <a:buFont typeface="Wingdings" panose="05000000000000000000" pitchFamily="2" charset="2"/>
              <a:buChar char="Ø"/>
            </a:pPr>
            <a:r>
              <a:rPr lang="nb-NO" sz="1400" b="1" dirty="0" smtClean="0"/>
              <a:t>Temperatur  avvik.</a:t>
            </a:r>
          </a:p>
          <a:p>
            <a:pPr lvl="1">
              <a:buFont typeface="Wingdings" panose="05000000000000000000" pitchFamily="2" charset="2"/>
              <a:buChar char="Ø"/>
            </a:pPr>
            <a:r>
              <a:rPr lang="nb-NO" sz="1400" b="1" dirty="0" smtClean="0"/>
              <a:t>Feil på aggregat . </a:t>
            </a:r>
          </a:p>
          <a:p>
            <a:pPr lvl="1">
              <a:buFont typeface="Wingdings" panose="05000000000000000000" pitchFamily="2" charset="2"/>
              <a:buChar char="Ø"/>
            </a:pPr>
            <a:r>
              <a:rPr lang="nb-NO" sz="1400" b="1" dirty="0" smtClean="0"/>
              <a:t>Luftsirkulasjon  (Min.20 cm fra tak/vegg) i lasterom er  ikke tilstrekkelig etter lasting.</a:t>
            </a:r>
          </a:p>
          <a:p>
            <a:pPr lvl="1">
              <a:buFont typeface="Wingdings" panose="05000000000000000000" pitchFamily="2" charset="2"/>
              <a:buChar char="Ø"/>
            </a:pPr>
            <a:r>
              <a:rPr lang="nb-NO" sz="1400" b="1" dirty="0" smtClean="0"/>
              <a:t>Utskift fra temperaturenhet er ufullstendig eller feil. </a:t>
            </a:r>
          </a:p>
          <a:p>
            <a:pPr lvl="1">
              <a:buFont typeface="Wingdings" panose="05000000000000000000" pitchFamily="2" charset="2"/>
              <a:buChar char="Ø"/>
            </a:pPr>
            <a:r>
              <a:rPr lang="nb-NO" sz="1400" b="1" dirty="0" smtClean="0"/>
              <a:t>Forurensning.</a:t>
            </a:r>
          </a:p>
          <a:p>
            <a:pPr lvl="1">
              <a:buFont typeface="Wingdings" panose="05000000000000000000" pitchFamily="2" charset="2"/>
              <a:buChar char="Ø"/>
            </a:pPr>
            <a:r>
              <a:rPr lang="nb-NO" sz="1400" b="1" dirty="0" smtClean="0"/>
              <a:t>Skader på emballasje eller innhold.</a:t>
            </a:r>
          </a:p>
          <a:p>
            <a:pPr lvl="1">
              <a:buFont typeface="Wingdings" panose="05000000000000000000" pitchFamily="2" charset="2"/>
              <a:buChar char="Ø"/>
            </a:pPr>
            <a:r>
              <a:rPr lang="nb-NO" sz="1400" b="1" dirty="0" smtClean="0"/>
              <a:t>Avvist gods ved levering.</a:t>
            </a:r>
          </a:p>
          <a:p>
            <a:pPr lvl="1">
              <a:buFont typeface="Wingdings" panose="05000000000000000000" pitchFamily="2" charset="2"/>
              <a:buChar char="Ø"/>
            </a:pPr>
            <a:r>
              <a:rPr lang="nb-NO" sz="1400" b="1" dirty="0" smtClean="0"/>
              <a:t>Forsinkelser.</a:t>
            </a:r>
          </a:p>
          <a:p>
            <a:pPr lvl="1">
              <a:buFont typeface="Wingdings" panose="05000000000000000000" pitchFamily="2" charset="2"/>
              <a:buChar char="Ø"/>
            </a:pPr>
            <a:r>
              <a:rPr lang="nb-NO" sz="1400" b="1" dirty="0" smtClean="0"/>
              <a:t>Avvik i antall /mengde.</a:t>
            </a:r>
          </a:p>
          <a:p>
            <a:pPr lvl="1">
              <a:buFont typeface="Wingdings" panose="05000000000000000000" pitchFamily="2" charset="2"/>
              <a:buChar char="Ø"/>
            </a:pPr>
            <a:r>
              <a:rPr lang="nb-NO" sz="1400" b="1" dirty="0" smtClean="0"/>
              <a:t>Anmerkninger på transportdokument (CMR/fraktbrev etc.) </a:t>
            </a:r>
          </a:p>
          <a:p>
            <a:pPr lvl="1">
              <a:buFont typeface="Wingdings" panose="05000000000000000000" pitchFamily="2" charset="2"/>
              <a:buChar char="Ø"/>
            </a:pPr>
            <a:r>
              <a:rPr lang="nb-NO" sz="1400" b="1" dirty="0" smtClean="0"/>
              <a:t>Tyveri eller forsøk på dette. </a:t>
            </a:r>
          </a:p>
          <a:p>
            <a:pPr lvl="1">
              <a:buFont typeface="Wingdings" panose="05000000000000000000" pitchFamily="2" charset="2"/>
              <a:buChar char="Ø"/>
            </a:pPr>
            <a:r>
              <a:rPr lang="nb-NO" sz="1400" b="1" dirty="0" smtClean="0"/>
              <a:t>Security eller tollkontroll</a:t>
            </a:r>
            <a:r>
              <a:rPr lang="nb-NO" sz="1000" b="1" dirty="0" smtClean="0"/>
              <a:t>.</a:t>
            </a:r>
          </a:p>
          <a:p>
            <a:endParaRPr lang="nb-NO" sz="1400" dirty="0" smtClean="0"/>
          </a:p>
        </p:txBody>
      </p:sp>
    </p:spTree>
    <p:extLst>
      <p:ext uri="{BB962C8B-B14F-4D97-AF65-F5344CB8AC3E}">
        <p14:creationId xmlns:p14="http://schemas.microsoft.com/office/powerpoint/2010/main" val="752231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 Hvordan håndterer jeg et avvik?:</a:t>
            </a:r>
            <a:endParaRPr lang="nb-NO" dirty="0"/>
          </a:p>
        </p:txBody>
      </p:sp>
      <p:sp>
        <p:nvSpPr>
          <p:cNvPr id="3" name="Plassholder for innhold 2"/>
          <p:cNvSpPr>
            <a:spLocks noGrp="1"/>
          </p:cNvSpPr>
          <p:nvPr>
            <p:ph idx="1"/>
          </p:nvPr>
        </p:nvSpPr>
        <p:spPr>
          <a:xfrm>
            <a:off x="797011" y="1800911"/>
            <a:ext cx="10515600" cy="4351338"/>
          </a:xfrm>
        </p:spPr>
        <p:txBody>
          <a:bodyPr/>
          <a:lstStyle/>
          <a:p>
            <a:r>
              <a:rPr lang="nb-NO" dirty="0" smtClean="0"/>
              <a:t>Generell prosedyre:</a:t>
            </a:r>
          </a:p>
          <a:p>
            <a:endParaRPr lang="nb-NO" sz="1050" dirty="0" smtClean="0"/>
          </a:p>
          <a:p>
            <a:r>
              <a:rPr lang="nb-NO" sz="1400" b="1" dirty="0" smtClean="0"/>
              <a:t>Ikke anta at produktet ikke lenger er brukbart.</a:t>
            </a:r>
          </a:p>
          <a:p>
            <a:r>
              <a:rPr lang="nb-NO" sz="1400" b="1" dirty="0" smtClean="0"/>
              <a:t>Umiddelbart kontakt kjøreledelse og / eller kunde. </a:t>
            </a:r>
          </a:p>
          <a:p>
            <a:r>
              <a:rPr lang="nb-NO" sz="1400" b="1" dirty="0" smtClean="0"/>
              <a:t>Innhent all relevant informasjon. </a:t>
            </a:r>
          </a:p>
          <a:p>
            <a:r>
              <a:rPr lang="nb-NO" sz="1400" b="1" dirty="0" smtClean="0"/>
              <a:t>Når det er mulig, ta bilder eller be noen ta bilder for deg. </a:t>
            </a:r>
          </a:p>
          <a:p>
            <a:r>
              <a:rPr lang="nb-NO" sz="1400" b="1" dirty="0" smtClean="0"/>
              <a:t>Etterfølg all informasjon og retningslinjer som kommer fra kjøreledelse og/eller kunde. </a:t>
            </a:r>
            <a:endParaRPr lang="nb-NO" sz="1400" b="1" dirty="0"/>
          </a:p>
        </p:txBody>
      </p:sp>
    </p:spTree>
    <p:extLst>
      <p:ext uri="{BB962C8B-B14F-4D97-AF65-F5344CB8AC3E}">
        <p14:creationId xmlns:p14="http://schemas.microsoft.com/office/powerpoint/2010/main" val="149960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Oppsummering:</a:t>
            </a:r>
            <a:endParaRPr lang="nb-NO" dirty="0"/>
          </a:p>
        </p:txBody>
      </p:sp>
      <p:sp>
        <p:nvSpPr>
          <p:cNvPr id="3" name="Plassholder for innhold 2"/>
          <p:cNvSpPr>
            <a:spLocks noGrp="1"/>
          </p:cNvSpPr>
          <p:nvPr>
            <p:ph idx="1"/>
          </p:nvPr>
        </p:nvSpPr>
        <p:spPr/>
        <p:txBody>
          <a:bodyPr>
            <a:normAutofit/>
          </a:bodyPr>
          <a:lstStyle/>
          <a:p>
            <a:r>
              <a:rPr lang="nb-NO" sz="1600" b="1" u="sng" dirty="0" smtClean="0"/>
              <a:t>Din jobb for å sikre et godt produkt er viktig - Like viktig som den jobben legen skal gjøre!</a:t>
            </a:r>
          </a:p>
          <a:p>
            <a:pPr marL="0" indent="0">
              <a:buNone/>
            </a:pPr>
            <a:endParaRPr lang="nb-NO" sz="1600" b="1" dirty="0" smtClean="0"/>
          </a:p>
          <a:p>
            <a:r>
              <a:rPr lang="nb-NO" sz="1400" b="1" dirty="0" smtClean="0"/>
              <a:t>GDP regler og transportoppdrag må etterleves i detalj!</a:t>
            </a:r>
          </a:p>
          <a:p>
            <a:r>
              <a:rPr lang="nb-NO" sz="1400" b="1" dirty="0" smtClean="0"/>
              <a:t>Avvik , unormale eller mistenkelige hendelser må rapporteres fortløpende og umiddelbart!</a:t>
            </a:r>
          </a:p>
          <a:p>
            <a:r>
              <a:rPr lang="nb-NO" sz="1400" b="1" dirty="0" smtClean="0"/>
              <a:t>Kun skriftlige bevis kan bevise at noe er gjort (korrekt)!</a:t>
            </a:r>
          </a:p>
          <a:p>
            <a:r>
              <a:rPr lang="nb-NO" sz="1400" b="1" dirty="0" smtClean="0"/>
              <a:t>Alle bevegelser  og avgjørelser  på oppdraget må være sporbart – selv etter år!</a:t>
            </a:r>
          </a:p>
          <a:p>
            <a:r>
              <a:rPr lang="nb-NO" sz="1400" b="1" dirty="0" smtClean="0"/>
              <a:t>Ingen endringer må gjøres uten en foregående godkjennelse!</a:t>
            </a:r>
          </a:p>
          <a:p>
            <a:endParaRPr lang="nb-NO" sz="1400" dirty="0"/>
          </a:p>
          <a:p>
            <a:r>
              <a:rPr lang="nb-NO" sz="1600" b="1" u="sng" dirty="0" smtClean="0"/>
              <a:t>Det dreier seg om liv eller død – det er ingen ny sjanse! </a:t>
            </a:r>
            <a:r>
              <a:rPr lang="nb-NO" sz="1600" u="sng" dirty="0" smtClean="0"/>
              <a:t> </a:t>
            </a:r>
            <a:endParaRPr lang="nb-NO" sz="1600" u="sng" dirty="0"/>
          </a:p>
        </p:txBody>
      </p:sp>
    </p:spTree>
    <p:extLst>
      <p:ext uri="{BB962C8B-B14F-4D97-AF65-F5344CB8AC3E}">
        <p14:creationId xmlns:p14="http://schemas.microsoft.com/office/powerpoint/2010/main" val="192986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691979"/>
            <a:ext cx="9144000" cy="642552"/>
          </a:xfrm>
        </p:spPr>
        <p:txBody>
          <a:bodyPr>
            <a:normAutofit fontScale="90000"/>
          </a:bodyPr>
          <a:lstStyle/>
          <a:p>
            <a:pPr algn="l"/>
            <a:r>
              <a:rPr lang="nb-NO" sz="4400" dirty="0" smtClean="0"/>
              <a:t>Aktuelle </a:t>
            </a:r>
            <a:r>
              <a:rPr lang="nb-NO" sz="4400" dirty="0" err="1" smtClean="0"/>
              <a:t>docs</a:t>
            </a:r>
            <a:r>
              <a:rPr lang="nb-NO" sz="4400" dirty="0" smtClean="0"/>
              <a:t>/programmer til GDP: </a:t>
            </a:r>
            <a:endParaRPr lang="nb-NO" sz="4400" dirty="0"/>
          </a:p>
        </p:txBody>
      </p:sp>
      <p:sp>
        <p:nvSpPr>
          <p:cNvPr id="3" name="Undertittel 2"/>
          <p:cNvSpPr>
            <a:spLocks noGrp="1"/>
          </p:cNvSpPr>
          <p:nvPr>
            <p:ph type="subTitle" idx="1"/>
          </p:nvPr>
        </p:nvSpPr>
        <p:spPr>
          <a:xfrm>
            <a:off x="1524000" y="1680519"/>
            <a:ext cx="9144000" cy="4473146"/>
          </a:xfrm>
        </p:spPr>
        <p:txBody>
          <a:bodyPr>
            <a:normAutofit/>
          </a:bodyPr>
          <a:lstStyle/>
          <a:p>
            <a:pPr marL="342900" indent="-342900" algn="l">
              <a:buFont typeface="Arial" panose="020B0604020202020204" pitchFamily="34" charset="0"/>
              <a:buChar char="•"/>
            </a:pPr>
            <a:r>
              <a:rPr lang="nb-NO" dirty="0" smtClean="0"/>
              <a:t>Sjekkliste GDP oppdrag sjåfører / trafikkledere</a:t>
            </a:r>
          </a:p>
          <a:p>
            <a:pPr marL="342900" indent="-342900" algn="l">
              <a:buFont typeface="Arial" panose="020B0604020202020204" pitchFamily="34" charset="0"/>
              <a:buChar char="•"/>
            </a:pPr>
            <a:r>
              <a:rPr lang="nb-NO" dirty="0" smtClean="0"/>
              <a:t>SOP sjåfører og trafikkledelse.</a:t>
            </a:r>
          </a:p>
          <a:p>
            <a:pPr marL="342900" indent="-342900" algn="l">
              <a:buFont typeface="Arial" panose="020B0604020202020204" pitchFamily="34" charset="0"/>
              <a:buChar char="•"/>
            </a:pPr>
            <a:r>
              <a:rPr lang="nb-NO" dirty="0" smtClean="0"/>
              <a:t>Service og vedlikehold GDP biler (for trafikkledelse)</a:t>
            </a:r>
          </a:p>
          <a:p>
            <a:pPr marL="342900" indent="-342900" algn="l">
              <a:buFont typeface="Arial" panose="020B0604020202020204" pitchFamily="34" charset="0"/>
              <a:buChar char="•"/>
            </a:pPr>
            <a:r>
              <a:rPr lang="nb-NO" dirty="0" smtClean="0"/>
              <a:t>Rengjøringsoversikt GDP biler (for trafikkledelse)</a:t>
            </a:r>
          </a:p>
          <a:p>
            <a:pPr marL="342900" indent="-342900" algn="l">
              <a:buFont typeface="Arial" panose="020B0604020202020204" pitchFamily="34" charset="0"/>
              <a:buChar char="•"/>
            </a:pPr>
            <a:r>
              <a:rPr lang="nb-NO" dirty="0" smtClean="0"/>
              <a:t>Oversikt kalibreringer GDP biler (for trafikkledelse)</a:t>
            </a:r>
          </a:p>
          <a:p>
            <a:pPr marL="342900" indent="-342900" algn="l">
              <a:buFont typeface="Arial" panose="020B0604020202020204" pitchFamily="34" charset="0"/>
              <a:buChar char="•"/>
            </a:pPr>
            <a:r>
              <a:rPr lang="nb-NO" dirty="0" smtClean="0"/>
              <a:t> Oversikt opplæring (for trafikkledelse)</a:t>
            </a:r>
          </a:p>
          <a:p>
            <a:pPr marL="342900" indent="-342900" algn="l">
              <a:buFont typeface="Arial" panose="020B0604020202020204" pitchFamily="34" charset="0"/>
              <a:buChar char="•"/>
            </a:pPr>
            <a:r>
              <a:rPr lang="nb-NO" dirty="0" err="1" smtClean="0"/>
              <a:t>ColdCube</a:t>
            </a:r>
            <a:r>
              <a:rPr lang="nb-NO" dirty="0" smtClean="0"/>
              <a:t> (CC)– brukerveiledning </a:t>
            </a:r>
          </a:p>
          <a:p>
            <a:pPr marL="342900" indent="-342900" algn="l">
              <a:buFont typeface="Arial" panose="020B0604020202020204" pitchFamily="34" charset="0"/>
              <a:buChar char="•"/>
            </a:pPr>
            <a:r>
              <a:rPr lang="nb-NO" dirty="0" smtClean="0"/>
              <a:t>Thermo King Tracker </a:t>
            </a:r>
            <a:r>
              <a:rPr lang="nb-NO" smtClean="0"/>
              <a:t>(Skriver </a:t>
            </a:r>
            <a:r>
              <a:rPr lang="nb-NO" dirty="0" smtClean="0"/>
              <a:t>CC)</a:t>
            </a:r>
          </a:p>
          <a:p>
            <a:pPr marL="342900" indent="-342900" algn="l">
              <a:buFont typeface="Arial" panose="020B0604020202020204" pitchFamily="34" charset="0"/>
              <a:buChar char="•"/>
            </a:pPr>
            <a:r>
              <a:rPr lang="nb-NO" dirty="0" smtClean="0"/>
              <a:t>Blue </a:t>
            </a:r>
            <a:r>
              <a:rPr lang="nb-NO" dirty="0" err="1" smtClean="0"/>
              <a:t>Tree</a:t>
            </a:r>
            <a:r>
              <a:rPr lang="nb-NO" dirty="0" smtClean="0"/>
              <a:t> Systems/RCOM – Nettbasert overvåkningsprogram </a:t>
            </a:r>
            <a:r>
              <a:rPr lang="nb-NO" dirty="0" smtClean="0">
                <a:hlinkClick r:id="rId2"/>
              </a:rPr>
              <a:t>www.bluetreesystems.com</a:t>
            </a:r>
            <a:r>
              <a:rPr lang="nb-NO" dirty="0" smtClean="0"/>
              <a:t> </a:t>
            </a:r>
          </a:p>
          <a:p>
            <a:pPr marL="342900" indent="-342900" algn="l">
              <a:buFont typeface="Arial" panose="020B0604020202020204" pitchFamily="34" charset="0"/>
              <a:buChar char="•"/>
            </a:pPr>
            <a:endParaRPr lang="nb-NO" dirty="0" smtClean="0"/>
          </a:p>
          <a:p>
            <a:pPr marL="342900" indent="-342900" algn="l">
              <a:buFont typeface="Arial" panose="020B0604020202020204" pitchFamily="34" charset="0"/>
              <a:buChar char="•"/>
            </a:pPr>
            <a:endParaRPr lang="nb-NO" dirty="0"/>
          </a:p>
        </p:txBody>
      </p:sp>
    </p:spTree>
    <p:extLst>
      <p:ext uri="{BB962C8B-B14F-4D97-AF65-F5344CB8AC3E}">
        <p14:creationId xmlns:p14="http://schemas.microsoft.com/office/powerpoint/2010/main" val="170517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e 6"/>
          <p:cNvPicPr>
            <a:picLocks noChangeAspect="1"/>
          </p:cNvPicPr>
          <p:nvPr/>
        </p:nvPicPr>
        <p:blipFill>
          <a:blip r:embed="rId2"/>
          <a:stretch>
            <a:fillRect/>
          </a:stretch>
        </p:blipFill>
        <p:spPr>
          <a:xfrm>
            <a:off x="370702" y="263611"/>
            <a:ext cx="3048264" cy="646232"/>
          </a:xfrm>
          <a:prstGeom prst="rect">
            <a:avLst/>
          </a:prstGeom>
        </p:spPr>
      </p:pic>
      <p:sp>
        <p:nvSpPr>
          <p:cNvPr id="6" name="Tittel 5"/>
          <p:cNvSpPr>
            <a:spLocks noGrp="1"/>
          </p:cNvSpPr>
          <p:nvPr>
            <p:ph type="title"/>
          </p:nvPr>
        </p:nvSpPr>
        <p:spPr>
          <a:xfrm>
            <a:off x="838200" y="1128584"/>
            <a:ext cx="10515600" cy="5486400"/>
          </a:xfrm>
        </p:spPr>
        <p:txBody>
          <a:bodyPr>
            <a:normAutofit/>
          </a:bodyPr>
          <a:lstStyle/>
          <a:p>
            <a:r>
              <a:rPr lang="nb-NO" dirty="0" smtClean="0"/>
              <a:t>Innhold:</a:t>
            </a:r>
            <a:br>
              <a:rPr lang="nb-NO" dirty="0" smtClean="0"/>
            </a:br>
            <a:r>
              <a:rPr lang="nb-NO" sz="2000" dirty="0"/>
              <a:t>	</a:t>
            </a:r>
            <a:r>
              <a:rPr lang="nb-NO" sz="2000" dirty="0" smtClean="0"/>
              <a:t>Mål</a:t>
            </a:r>
            <a:br>
              <a:rPr lang="nb-NO" sz="2000" dirty="0" smtClean="0"/>
            </a:br>
            <a:r>
              <a:rPr lang="nb-NO" sz="2000" dirty="0"/>
              <a:t>	</a:t>
            </a:r>
            <a:r>
              <a:rPr lang="nb-NO" sz="2000" dirty="0" smtClean="0"/>
              <a:t>Hvorfor er </a:t>
            </a:r>
            <a:r>
              <a:rPr lang="nb-NO" sz="2000" dirty="0"/>
              <a:t>f</a:t>
            </a:r>
            <a:r>
              <a:rPr lang="nb-NO" sz="2000" dirty="0" smtClean="0"/>
              <a:t>armasøytisk og medisiner «annerledes»? </a:t>
            </a:r>
            <a:br>
              <a:rPr lang="nb-NO" sz="2000" dirty="0" smtClean="0"/>
            </a:br>
            <a:r>
              <a:rPr lang="nb-NO" sz="2000" dirty="0"/>
              <a:t>	</a:t>
            </a:r>
            <a:r>
              <a:rPr lang="nb-NO" sz="2000" dirty="0" smtClean="0"/>
              <a:t>Hvilke risker finnes? </a:t>
            </a:r>
            <a:br>
              <a:rPr lang="nb-NO" sz="2000" dirty="0" smtClean="0"/>
            </a:br>
            <a:r>
              <a:rPr lang="nb-NO" sz="2000" dirty="0"/>
              <a:t>	</a:t>
            </a:r>
            <a:r>
              <a:rPr lang="nb-NO" sz="2000" dirty="0" smtClean="0"/>
              <a:t>Hva er GDP?</a:t>
            </a:r>
            <a:br>
              <a:rPr lang="nb-NO" sz="2000" dirty="0" smtClean="0"/>
            </a:br>
            <a:r>
              <a:rPr lang="nb-NO" sz="2000" dirty="0"/>
              <a:t>	</a:t>
            </a:r>
            <a:r>
              <a:rPr lang="nb-NO" sz="2000" dirty="0" smtClean="0"/>
              <a:t>Hva må jeg gjøre?</a:t>
            </a:r>
            <a:br>
              <a:rPr lang="nb-NO" sz="2000" dirty="0" smtClean="0"/>
            </a:br>
            <a:r>
              <a:rPr lang="nb-NO" sz="2000" dirty="0"/>
              <a:t>	</a:t>
            </a:r>
            <a:r>
              <a:rPr lang="nb-NO" sz="2000" dirty="0" smtClean="0"/>
              <a:t>Hvordan håndtere avvik?</a:t>
            </a:r>
            <a:br>
              <a:rPr lang="nb-NO" sz="2000" dirty="0" smtClean="0"/>
            </a:br>
            <a:r>
              <a:rPr lang="nb-NO" sz="2000" dirty="0"/>
              <a:t>	</a:t>
            </a:r>
            <a:r>
              <a:rPr lang="nb-NO" sz="2000" dirty="0" smtClean="0"/>
              <a:t>Oppsummering.</a:t>
            </a:r>
            <a:br>
              <a:rPr lang="nb-NO" sz="2000" dirty="0" smtClean="0"/>
            </a:br>
            <a:r>
              <a:rPr lang="nb-NO" sz="2000" dirty="0"/>
              <a:t>	</a:t>
            </a:r>
          </a:p>
        </p:txBody>
      </p:sp>
    </p:spTree>
    <p:extLst>
      <p:ext uri="{BB962C8B-B14F-4D97-AF65-F5344CB8AC3E}">
        <p14:creationId xmlns:p14="http://schemas.microsoft.com/office/powerpoint/2010/main" val="3831592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31850" y="609601"/>
            <a:ext cx="10515600" cy="617838"/>
          </a:xfrm>
        </p:spPr>
        <p:txBody>
          <a:bodyPr>
            <a:normAutofit/>
          </a:bodyPr>
          <a:lstStyle/>
          <a:p>
            <a:r>
              <a:rPr lang="nb-NO" sz="2800" b="1" dirty="0" smtClean="0"/>
              <a:t>Hvorfor er farmasøytiske produkter og medisin så andreledes?</a:t>
            </a:r>
            <a:endParaRPr lang="nb-NO" sz="2800" b="1" dirty="0"/>
          </a:p>
        </p:txBody>
      </p:sp>
      <p:sp>
        <p:nvSpPr>
          <p:cNvPr id="5" name="Plassholder for tekst 4"/>
          <p:cNvSpPr>
            <a:spLocks noGrp="1"/>
          </p:cNvSpPr>
          <p:nvPr>
            <p:ph type="body" idx="1"/>
          </p:nvPr>
        </p:nvSpPr>
        <p:spPr>
          <a:xfrm>
            <a:off x="831850" y="1565189"/>
            <a:ext cx="10515600" cy="4524461"/>
          </a:xfrm>
        </p:spPr>
        <p:txBody>
          <a:bodyPr/>
          <a:lstStyle/>
          <a:p>
            <a:pPr marL="342900" indent="-342900">
              <a:buFont typeface="Arial" panose="020B0604020202020204" pitchFamily="34" charset="0"/>
              <a:buChar char="•"/>
            </a:pPr>
            <a:r>
              <a:rPr lang="nb-NO" sz="2000" dirty="0" smtClean="0">
                <a:solidFill>
                  <a:schemeClr val="tx1"/>
                </a:solidFill>
              </a:rPr>
              <a:t>Det dreie seg om liv og helse. </a:t>
            </a:r>
          </a:p>
          <a:p>
            <a:pPr marL="342900" indent="-342900">
              <a:buFont typeface="Arial" panose="020B0604020202020204" pitchFamily="34" charset="0"/>
              <a:buChar char="•"/>
            </a:pPr>
            <a:r>
              <a:rPr lang="nb-NO" sz="2000" dirty="0" smtClean="0">
                <a:solidFill>
                  <a:schemeClr val="tx1"/>
                </a:solidFill>
              </a:rPr>
              <a:t>Vi alle stoler på og er avhengige av midlenes effekt.</a:t>
            </a:r>
          </a:p>
          <a:p>
            <a:pPr marL="342900" indent="-342900">
              <a:buFont typeface="Arial" panose="020B0604020202020204" pitchFamily="34" charset="0"/>
              <a:buChar char="•"/>
            </a:pPr>
            <a:r>
              <a:rPr lang="nb-NO" sz="2000" dirty="0" smtClean="0">
                <a:solidFill>
                  <a:schemeClr val="tx1"/>
                </a:solidFill>
              </a:rPr>
              <a:t>Produktene er veldig sensitive og må beskyttes fortløpende.</a:t>
            </a:r>
          </a:p>
          <a:p>
            <a:pPr marL="342900" indent="-342900">
              <a:buFont typeface="Arial" panose="020B0604020202020204" pitchFamily="34" charset="0"/>
              <a:buChar char="•"/>
            </a:pPr>
            <a:r>
              <a:rPr lang="nb-NO" sz="2000" dirty="0" smtClean="0">
                <a:solidFill>
                  <a:schemeClr val="tx1"/>
                </a:solidFill>
              </a:rPr>
              <a:t>Alle bevegelser fra fabrikant til pasient må være sporbare i detalj for alle produkter. </a:t>
            </a:r>
          </a:p>
          <a:p>
            <a:pPr marL="342900" indent="-342900">
              <a:buFont typeface="Arial" panose="020B0604020202020204" pitchFamily="34" charset="0"/>
              <a:buChar char="•"/>
            </a:pPr>
            <a:r>
              <a:rPr lang="nb-NO" sz="2000" dirty="0" smtClean="0">
                <a:solidFill>
                  <a:schemeClr val="tx1"/>
                </a:solidFill>
              </a:rPr>
              <a:t>Utvikling av produktene er kostbare og ekstremt komplekse, og derfor er også verdien på produktene ofte høye.</a:t>
            </a:r>
          </a:p>
          <a:p>
            <a:pPr marL="342900" indent="-342900">
              <a:buFont typeface="Arial" panose="020B0604020202020204" pitchFamily="34" charset="0"/>
              <a:buChar char="•"/>
            </a:pPr>
            <a:r>
              <a:rPr lang="nb-NO" sz="2000" dirty="0" smtClean="0">
                <a:solidFill>
                  <a:schemeClr val="tx1"/>
                </a:solidFill>
              </a:rPr>
              <a:t>Alle som håndterer farmasøytiske og medisinske produkter har et stort ansvar og må trenes på produkthåndteringen jevnlig</a:t>
            </a:r>
            <a:r>
              <a:rPr lang="nb-NO" dirty="0" smtClean="0"/>
              <a:t>. </a:t>
            </a:r>
            <a:endParaRPr lang="nb-NO" dirty="0"/>
          </a:p>
        </p:txBody>
      </p:sp>
    </p:spTree>
    <p:extLst>
      <p:ext uri="{BB962C8B-B14F-4D97-AF65-F5344CB8AC3E}">
        <p14:creationId xmlns:p14="http://schemas.microsoft.com/office/powerpoint/2010/main" val="201024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1850" y="370704"/>
            <a:ext cx="10515600" cy="436604"/>
          </a:xfrm>
        </p:spPr>
        <p:txBody>
          <a:bodyPr>
            <a:normAutofit/>
          </a:bodyPr>
          <a:lstStyle/>
          <a:p>
            <a:r>
              <a:rPr lang="nb-NO" sz="2400" b="1" dirty="0" smtClean="0"/>
              <a:t>Hvilke risker finnes? </a:t>
            </a:r>
            <a:endParaRPr lang="nb-NO" sz="2400" b="1" dirty="0"/>
          </a:p>
        </p:txBody>
      </p:sp>
      <p:sp>
        <p:nvSpPr>
          <p:cNvPr id="3" name="Plassholder for tekst 2"/>
          <p:cNvSpPr>
            <a:spLocks noGrp="1"/>
          </p:cNvSpPr>
          <p:nvPr>
            <p:ph type="body" idx="1"/>
          </p:nvPr>
        </p:nvSpPr>
        <p:spPr>
          <a:xfrm>
            <a:off x="3229232" y="963827"/>
            <a:ext cx="8118218" cy="5601730"/>
          </a:xfrm>
        </p:spPr>
        <p:txBody>
          <a:bodyPr>
            <a:normAutofit lnSpcReduction="10000"/>
          </a:bodyPr>
          <a:lstStyle/>
          <a:p>
            <a:r>
              <a:rPr lang="nb-NO" sz="1600" b="1" dirty="0" smtClean="0">
                <a:solidFill>
                  <a:schemeClr val="tx1"/>
                </a:solidFill>
              </a:rPr>
              <a:t>Den menneskelig faktor:</a:t>
            </a:r>
            <a:r>
              <a:rPr lang="nb-NO" dirty="0" smtClean="0">
                <a:solidFill>
                  <a:schemeClr val="tx1"/>
                </a:solidFill>
              </a:rPr>
              <a:t>				</a:t>
            </a:r>
          </a:p>
          <a:p>
            <a:pPr marL="742950" lvl="1" indent="-285750">
              <a:buFont typeface="Arial" panose="020B0604020202020204" pitchFamily="34" charset="0"/>
              <a:buChar char="•"/>
            </a:pPr>
            <a:r>
              <a:rPr lang="nb-NO" sz="1200" b="1" dirty="0" smtClean="0">
                <a:solidFill>
                  <a:schemeClr val="tx1"/>
                </a:solidFill>
              </a:rPr>
              <a:t>Manglende produkt og håndteringskunnskap.			</a:t>
            </a:r>
          </a:p>
          <a:p>
            <a:pPr marL="800100" lvl="1" indent="-342900">
              <a:buFont typeface="Arial" panose="020B0604020202020204" pitchFamily="34" charset="0"/>
              <a:buChar char="•"/>
            </a:pPr>
            <a:r>
              <a:rPr lang="nb-NO" sz="1200" b="1" dirty="0" smtClean="0">
                <a:solidFill>
                  <a:schemeClr val="tx1"/>
                </a:solidFill>
              </a:rPr>
              <a:t>Underrapportering av avvik.</a:t>
            </a:r>
          </a:p>
          <a:p>
            <a:pPr marL="800100" lvl="1" indent="-342900">
              <a:buFont typeface="Arial" panose="020B0604020202020204" pitchFamily="34" charset="0"/>
              <a:buChar char="•"/>
            </a:pPr>
            <a:r>
              <a:rPr lang="nb-NO" sz="1200" b="1" dirty="0" smtClean="0">
                <a:solidFill>
                  <a:schemeClr val="tx1"/>
                </a:solidFill>
              </a:rPr>
              <a:t>Manglende, ufullstendig eller uleselig dokumentasjon.</a:t>
            </a:r>
          </a:p>
          <a:p>
            <a:r>
              <a:rPr lang="nb-NO" sz="1800" b="1" dirty="0" smtClean="0">
                <a:solidFill>
                  <a:schemeClr val="tx1"/>
                </a:solidFill>
              </a:rPr>
              <a:t>Tek</a:t>
            </a:r>
            <a:r>
              <a:rPr lang="nb-NO" sz="1600" b="1" dirty="0" smtClean="0">
                <a:solidFill>
                  <a:schemeClr val="tx1"/>
                </a:solidFill>
              </a:rPr>
              <a:t>niske faktorer:</a:t>
            </a:r>
          </a:p>
          <a:p>
            <a:pPr marL="800100" lvl="1" indent="-342900">
              <a:buFont typeface="Arial" panose="020B0604020202020204" pitchFamily="34" charset="0"/>
              <a:buChar char="•"/>
            </a:pPr>
            <a:r>
              <a:rPr lang="nb-NO" sz="1200" b="1" dirty="0" smtClean="0">
                <a:solidFill>
                  <a:schemeClr val="tx1"/>
                </a:solidFill>
              </a:rPr>
              <a:t>Driftsstans eller manglende vedlikehold på utstyr eller materiell. </a:t>
            </a:r>
            <a:endParaRPr lang="nb-NO" sz="1200" b="1" dirty="0">
              <a:solidFill>
                <a:schemeClr val="tx1"/>
              </a:solidFill>
            </a:endParaRPr>
          </a:p>
          <a:p>
            <a:pPr marL="800100" lvl="1" indent="-342900">
              <a:buFont typeface="Arial" panose="020B0604020202020204" pitchFamily="34" charset="0"/>
              <a:buChar char="•"/>
            </a:pPr>
            <a:r>
              <a:rPr lang="nb-NO" sz="1200" b="1" dirty="0" smtClean="0">
                <a:solidFill>
                  <a:schemeClr val="tx1"/>
                </a:solidFill>
              </a:rPr>
              <a:t>Ujevne temperaturer i transportkjeden. </a:t>
            </a:r>
          </a:p>
          <a:p>
            <a:pPr marL="800100" lvl="1" indent="-342900">
              <a:buFont typeface="Arial" panose="020B0604020202020204" pitchFamily="34" charset="0"/>
              <a:buChar char="•"/>
            </a:pPr>
            <a:r>
              <a:rPr lang="nb-NO" sz="1200" b="1" dirty="0" smtClean="0">
                <a:solidFill>
                  <a:schemeClr val="tx1"/>
                </a:solidFill>
              </a:rPr>
              <a:t>Manglende temperaturdata. </a:t>
            </a:r>
            <a:endParaRPr lang="nb-NO" sz="1200" b="1" dirty="0">
              <a:solidFill>
                <a:schemeClr val="tx1"/>
              </a:solidFill>
            </a:endParaRPr>
          </a:p>
          <a:p>
            <a:r>
              <a:rPr lang="nb-NO" sz="1600" b="1" dirty="0" smtClean="0">
                <a:solidFill>
                  <a:schemeClr val="tx1"/>
                </a:solidFill>
              </a:rPr>
              <a:t>Ytre påvirkninger:</a:t>
            </a:r>
          </a:p>
          <a:p>
            <a:pPr marL="800100" lvl="1" indent="-342900">
              <a:buFont typeface="Arial" panose="020B0604020202020204" pitchFamily="34" charset="0"/>
              <a:buChar char="•"/>
            </a:pPr>
            <a:r>
              <a:rPr lang="nb-NO" sz="1200" b="1" dirty="0" smtClean="0">
                <a:solidFill>
                  <a:schemeClr val="tx1"/>
                </a:solidFill>
              </a:rPr>
              <a:t>Værforhold (regn, varme, kulde etc.)</a:t>
            </a:r>
          </a:p>
          <a:p>
            <a:pPr marL="800100" lvl="1" indent="-342900">
              <a:buFont typeface="Arial" panose="020B0604020202020204" pitchFamily="34" charset="0"/>
              <a:buChar char="•"/>
            </a:pPr>
            <a:r>
              <a:rPr lang="nb-NO" sz="1200" b="1" dirty="0" smtClean="0">
                <a:solidFill>
                  <a:schemeClr val="tx1"/>
                </a:solidFill>
              </a:rPr>
              <a:t>Tyveri.</a:t>
            </a:r>
          </a:p>
          <a:p>
            <a:pPr marL="800100" lvl="1" indent="-342900">
              <a:buFont typeface="Arial" panose="020B0604020202020204" pitchFamily="34" charset="0"/>
              <a:buChar char="•"/>
            </a:pPr>
            <a:r>
              <a:rPr lang="nb-NO" sz="1200" b="1" dirty="0" smtClean="0">
                <a:solidFill>
                  <a:schemeClr val="tx1"/>
                </a:solidFill>
              </a:rPr>
              <a:t>Utveksling med falske produkter</a:t>
            </a:r>
          </a:p>
          <a:p>
            <a:pPr marL="800100" lvl="1" indent="-342900">
              <a:buFont typeface="Arial" panose="020B0604020202020204" pitchFamily="34" charset="0"/>
              <a:buChar char="•"/>
            </a:pPr>
            <a:r>
              <a:rPr lang="nb-NO" sz="1200" b="1" dirty="0" smtClean="0">
                <a:solidFill>
                  <a:schemeClr val="tx1"/>
                </a:solidFill>
              </a:rPr>
              <a:t>Vibrasjoner og støt. </a:t>
            </a:r>
          </a:p>
          <a:p>
            <a:pPr marL="800100" lvl="1" indent="-342900">
              <a:buFont typeface="Arial" panose="020B0604020202020204" pitchFamily="34" charset="0"/>
              <a:buChar char="•"/>
            </a:pPr>
            <a:r>
              <a:rPr lang="nb-NO" sz="1200" b="1" dirty="0" smtClean="0">
                <a:solidFill>
                  <a:schemeClr val="tx1"/>
                </a:solidFill>
              </a:rPr>
              <a:t>Fysiske kontroller av offentlige myndigheter, skanning, gjennomlysning etc.</a:t>
            </a:r>
          </a:p>
          <a:p>
            <a:pPr marL="800100" lvl="1" indent="-342900">
              <a:buFont typeface="Arial" panose="020B0604020202020204" pitchFamily="34" charset="0"/>
              <a:buChar char="•"/>
            </a:pPr>
            <a:r>
              <a:rPr lang="nb-NO" sz="1200" b="1" dirty="0" smtClean="0">
                <a:solidFill>
                  <a:schemeClr val="tx1"/>
                </a:solidFill>
              </a:rPr>
              <a:t>Forurensning ( søl, støv, skitt, etc.)</a:t>
            </a:r>
          </a:p>
          <a:p>
            <a:r>
              <a:rPr lang="nb-NO" sz="1600" b="1" dirty="0" smtClean="0">
                <a:solidFill>
                  <a:schemeClr val="tx1"/>
                </a:solidFill>
              </a:rPr>
              <a:t>Manglende retningslinjer og informasjon:</a:t>
            </a:r>
          </a:p>
          <a:p>
            <a:pPr marL="742950" lvl="1" indent="-285750">
              <a:buFont typeface="Arial" panose="020B0604020202020204" pitchFamily="34" charset="0"/>
              <a:buChar char="•"/>
            </a:pPr>
            <a:r>
              <a:rPr lang="nb-NO" sz="1200" b="1" dirty="0" smtClean="0">
                <a:solidFill>
                  <a:schemeClr val="tx1"/>
                </a:solidFill>
              </a:rPr>
              <a:t>Feil innstillings temperatur eller modus for aggregat. </a:t>
            </a:r>
          </a:p>
          <a:p>
            <a:pPr marL="742950" lvl="1" indent="-285750">
              <a:buFont typeface="Arial" panose="020B0604020202020204" pitchFamily="34" charset="0"/>
              <a:buChar char="•"/>
            </a:pPr>
            <a:r>
              <a:rPr lang="nb-NO" sz="1200" b="1" dirty="0" smtClean="0">
                <a:solidFill>
                  <a:schemeClr val="tx1"/>
                </a:solidFill>
              </a:rPr>
              <a:t>Manglende luftsirkulasjon som følge av feil ved lasting. </a:t>
            </a:r>
          </a:p>
          <a:p>
            <a:pPr marL="742950" lvl="1" indent="-285750">
              <a:buFont typeface="Arial" panose="020B0604020202020204" pitchFamily="34" charset="0"/>
              <a:buChar char="•"/>
            </a:pPr>
            <a:r>
              <a:rPr lang="nb-NO" sz="1200" b="1" dirty="0" smtClean="0">
                <a:solidFill>
                  <a:schemeClr val="tx1"/>
                </a:solidFill>
              </a:rPr>
              <a:t>Samlasting av matvarer , planter etc. </a:t>
            </a:r>
          </a:p>
          <a:p>
            <a:pPr marL="742950" lvl="1" indent="-285750">
              <a:buFont typeface="Arial" panose="020B0604020202020204" pitchFamily="34" charset="0"/>
              <a:buChar char="•"/>
            </a:pPr>
            <a:r>
              <a:rPr lang="nb-NO" sz="1200" b="1" dirty="0" smtClean="0">
                <a:solidFill>
                  <a:schemeClr val="tx1"/>
                </a:solidFill>
              </a:rPr>
              <a:t>Utvidet transporttid som følge av f.eks. ulykker, helg helligdager, streik, ferier etc.</a:t>
            </a:r>
          </a:p>
          <a:p>
            <a:pPr marL="742950" lvl="1" indent="-285750">
              <a:buFont typeface="Arial" panose="020B0604020202020204" pitchFamily="34" charset="0"/>
              <a:buChar char="•"/>
            </a:pPr>
            <a:r>
              <a:rPr lang="nb-NO" sz="1200" b="1" dirty="0" smtClean="0">
                <a:solidFill>
                  <a:schemeClr val="tx1"/>
                </a:solidFill>
              </a:rPr>
              <a:t>Manglende planer og kontaktpersoner ved nødsituasjoner.  </a:t>
            </a:r>
          </a:p>
          <a:p>
            <a:pPr marL="742950" lvl="1" indent="-285750">
              <a:buFont typeface="Arial" panose="020B0604020202020204" pitchFamily="34" charset="0"/>
              <a:buChar char="•"/>
            </a:pPr>
            <a:endParaRPr lang="nb-NO" sz="1200" dirty="0" smtClean="0">
              <a:solidFill>
                <a:schemeClr val="tx1"/>
              </a:solidFill>
            </a:endParaRPr>
          </a:p>
          <a:p>
            <a:pPr lvl="1"/>
            <a:r>
              <a:rPr lang="nb-NO" sz="1700" b="1" dirty="0"/>
              <a:t>	</a:t>
            </a:r>
          </a:p>
        </p:txBody>
      </p:sp>
    </p:spTree>
    <p:extLst>
      <p:ext uri="{BB962C8B-B14F-4D97-AF65-F5344CB8AC3E}">
        <p14:creationId xmlns:p14="http://schemas.microsoft.com/office/powerpoint/2010/main" val="498622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GDP? </a:t>
            </a:r>
            <a:endParaRPr lang="nb-NO" dirty="0"/>
          </a:p>
        </p:txBody>
      </p:sp>
      <p:sp>
        <p:nvSpPr>
          <p:cNvPr id="3" name="Plassholder for innhold 2"/>
          <p:cNvSpPr>
            <a:spLocks noGrp="1"/>
          </p:cNvSpPr>
          <p:nvPr>
            <p:ph idx="1"/>
          </p:nvPr>
        </p:nvSpPr>
        <p:spPr>
          <a:xfrm>
            <a:off x="838200" y="1825625"/>
            <a:ext cx="10515600" cy="4356000"/>
          </a:xfrm>
        </p:spPr>
        <p:txBody>
          <a:bodyPr/>
          <a:lstStyle/>
          <a:p>
            <a:r>
              <a:rPr lang="nb-NO" dirty="0" smtClean="0"/>
              <a:t>Grunnleggende prinsipper:</a:t>
            </a:r>
          </a:p>
          <a:p>
            <a:r>
              <a:rPr lang="nb-NO" sz="1400" b="1" dirty="0" smtClean="0"/>
              <a:t>For å beskytte samfunn, henholdsvis pasienter, og  redusere risiko har regjeringer og internasjonale organisasjoner utviklet  og implementert  nøyaktige  retningslinjer for utvikling , produksjon, lagring og transport av farmasøytiske og medisinske produkter. </a:t>
            </a:r>
          </a:p>
          <a:p>
            <a:r>
              <a:rPr lang="nb-NO" sz="1400" b="1" dirty="0" smtClean="0"/>
              <a:t>De kollektive krav til transport og  crossdocking  er kjent under betegnelsen GDP: </a:t>
            </a:r>
          </a:p>
          <a:p>
            <a:r>
              <a:rPr lang="nb-NO" sz="2000" b="1" dirty="0" smtClean="0"/>
              <a:t>G</a:t>
            </a:r>
            <a:r>
              <a:rPr lang="nb-NO" sz="1400" b="1" dirty="0" smtClean="0"/>
              <a:t>ood</a:t>
            </a:r>
          </a:p>
          <a:p>
            <a:r>
              <a:rPr lang="nb-NO" sz="2000" b="1" dirty="0" smtClean="0"/>
              <a:t>D</a:t>
            </a:r>
            <a:r>
              <a:rPr lang="nb-NO" sz="1400" b="1" dirty="0" smtClean="0"/>
              <a:t>istribution</a:t>
            </a:r>
          </a:p>
          <a:p>
            <a:r>
              <a:rPr lang="nb-NO" sz="2000" b="1" dirty="0" smtClean="0"/>
              <a:t>P</a:t>
            </a:r>
            <a:r>
              <a:rPr lang="nb-NO" sz="1400" b="1" dirty="0" smtClean="0"/>
              <a:t>ractice</a:t>
            </a:r>
            <a:r>
              <a:rPr lang="nb-NO" sz="1200" b="1" dirty="0" smtClean="0"/>
              <a:t> </a:t>
            </a:r>
          </a:p>
          <a:p>
            <a:r>
              <a:rPr lang="nb-NO" sz="1400" b="1" dirty="0" smtClean="0"/>
              <a:t>Siden kravene kan differensierer noe fra land til land , så er en standard for GDP retningslinjer utarbeidet og finnes hos WHO (World Health Organization) med bakgrunn i organisasjonens  brede globale omfang. </a:t>
            </a:r>
            <a:endParaRPr lang="nb-NO" sz="1400" b="1" dirty="0"/>
          </a:p>
        </p:txBody>
      </p:sp>
    </p:spTree>
    <p:extLst>
      <p:ext uri="{BB962C8B-B14F-4D97-AF65-F5344CB8AC3E}">
        <p14:creationId xmlns:p14="http://schemas.microsoft.com/office/powerpoint/2010/main" val="2395588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442183"/>
          </a:xfrm>
        </p:spPr>
        <p:txBody>
          <a:bodyPr>
            <a:normAutofit fontScale="90000"/>
          </a:bodyPr>
          <a:lstStyle/>
          <a:p>
            <a:r>
              <a:rPr lang="nb-NO" sz="3200" b="1" dirty="0" smtClean="0"/>
              <a:t>Hva er GDP? </a:t>
            </a:r>
            <a:endParaRPr lang="nb-NO" sz="3200" b="1" dirty="0"/>
          </a:p>
        </p:txBody>
      </p:sp>
      <p:sp>
        <p:nvSpPr>
          <p:cNvPr id="3" name="Plassholder for innhold 2"/>
          <p:cNvSpPr>
            <a:spLocks noGrp="1"/>
          </p:cNvSpPr>
          <p:nvPr>
            <p:ph idx="1"/>
          </p:nvPr>
        </p:nvSpPr>
        <p:spPr>
          <a:xfrm>
            <a:off x="3385750" y="963828"/>
            <a:ext cx="7968049" cy="5213136"/>
          </a:xfrm>
        </p:spPr>
        <p:txBody>
          <a:bodyPr/>
          <a:lstStyle/>
          <a:p>
            <a:r>
              <a:rPr lang="nb-NO" dirty="0" smtClean="0"/>
              <a:t>GDP gir retningslinjer for :</a:t>
            </a:r>
          </a:p>
          <a:p>
            <a:pPr lvl="1"/>
            <a:r>
              <a:rPr lang="nb-NO" sz="1400" b="1" dirty="0" smtClean="0"/>
              <a:t>Generelle prinsipper </a:t>
            </a:r>
          </a:p>
          <a:p>
            <a:pPr lvl="1"/>
            <a:r>
              <a:rPr lang="nb-NO" sz="1400" b="1" dirty="0" smtClean="0"/>
              <a:t>Forskrifter for distribusjon av farmasøytiske produkter.		</a:t>
            </a:r>
          </a:p>
          <a:p>
            <a:pPr lvl="1"/>
            <a:r>
              <a:rPr lang="nb-NO" sz="1400" b="1" dirty="0" smtClean="0"/>
              <a:t>Organisering og ledelse.</a:t>
            </a:r>
          </a:p>
          <a:p>
            <a:pPr lvl="1"/>
            <a:r>
              <a:rPr lang="nb-NO" sz="1400" b="1" dirty="0" smtClean="0"/>
              <a:t>Personell</a:t>
            </a:r>
          </a:p>
          <a:p>
            <a:pPr lvl="1"/>
            <a:r>
              <a:rPr lang="nb-NO" sz="1400" b="1" dirty="0" smtClean="0"/>
              <a:t>Kvalitetssystemer</a:t>
            </a:r>
          </a:p>
          <a:p>
            <a:pPr lvl="1"/>
            <a:r>
              <a:rPr lang="nb-NO" sz="1400" b="1" dirty="0" smtClean="0"/>
              <a:t>Premisser for terminalhåndtering og lagring.</a:t>
            </a:r>
          </a:p>
          <a:p>
            <a:pPr lvl="1"/>
            <a:r>
              <a:rPr lang="nb-NO" sz="1400" b="1" dirty="0" smtClean="0"/>
              <a:t>Kjøretøy og utstyr</a:t>
            </a:r>
          </a:p>
          <a:p>
            <a:pPr lvl="1"/>
            <a:r>
              <a:rPr lang="nb-NO" sz="1400" b="1" dirty="0" smtClean="0"/>
              <a:t>Forsendelse og merking av containere.</a:t>
            </a:r>
          </a:p>
          <a:p>
            <a:pPr lvl="1"/>
            <a:r>
              <a:rPr lang="nb-NO" sz="1400" b="1" dirty="0" smtClean="0"/>
              <a:t>Utsendelse og mottak.</a:t>
            </a:r>
          </a:p>
          <a:p>
            <a:pPr lvl="1"/>
            <a:r>
              <a:rPr lang="nb-NO" sz="1400" b="1" dirty="0" smtClean="0"/>
              <a:t>Transport og produkter i transitt.</a:t>
            </a:r>
          </a:p>
          <a:p>
            <a:pPr lvl="1"/>
            <a:r>
              <a:rPr lang="nb-NO" sz="1400" b="1" dirty="0" smtClean="0"/>
              <a:t>Dokumentering.</a:t>
            </a:r>
          </a:p>
          <a:p>
            <a:pPr lvl="1"/>
            <a:r>
              <a:rPr lang="nb-NO" sz="1400" b="1" dirty="0" smtClean="0"/>
              <a:t>Ompakking og remerking.</a:t>
            </a:r>
          </a:p>
          <a:p>
            <a:pPr lvl="1"/>
            <a:r>
              <a:rPr lang="nb-NO" sz="1400" b="1" dirty="0" smtClean="0"/>
              <a:t>Klager</a:t>
            </a:r>
          </a:p>
          <a:p>
            <a:pPr lvl="1"/>
            <a:r>
              <a:rPr lang="nb-NO" sz="1400" b="1" dirty="0" smtClean="0"/>
              <a:t>Returnerte produkter</a:t>
            </a:r>
          </a:p>
          <a:p>
            <a:pPr lvl="1"/>
            <a:r>
              <a:rPr lang="nb-NO" sz="1400" b="1" dirty="0" smtClean="0"/>
              <a:t>Forfalskede farmasøytiske produkter.</a:t>
            </a:r>
          </a:p>
          <a:p>
            <a:pPr lvl="1"/>
            <a:r>
              <a:rPr lang="nb-NO" sz="1400" b="1" dirty="0" smtClean="0"/>
              <a:t>Innførsel</a:t>
            </a:r>
          </a:p>
          <a:p>
            <a:pPr lvl="1"/>
            <a:r>
              <a:rPr lang="nb-NO" sz="1400" b="1" dirty="0" smtClean="0"/>
              <a:t>Oppdragsvirksomhet</a:t>
            </a:r>
          </a:p>
          <a:p>
            <a:pPr lvl="1"/>
            <a:r>
              <a:rPr lang="nb-NO" sz="1400" b="1" dirty="0" smtClean="0"/>
              <a:t>Internkontroll </a:t>
            </a:r>
          </a:p>
          <a:p>
            <a:pPr lvl="1"/>
            <a:endParaRPr lang="nb-NO" sz="1400" b="1" dirty="0"/>
          </a:p>
        </p:txBody>
      </p:sp>
    </p:spTree>
    <p:extLst>
      <p:ext uri="{BB962C8B-B14F-4D97-AF65-F5344CB8AC3E}">
        <p14:creationId xmlns:p14="http://schemas.microsoft.com/office/powerpoint/2010/main" val="2890418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1. Hva må jeg gjøre?:</a:t>
            </a:r>
            <a:endParaRPr lang="nb-NO" dirty="0"/>
          </a:p>
        </p:txBody>
      </p:sp>
      <p:sp>
        <p:nvSpPr>
          <p:cNvPr id="3" name="Plassholder for innhold 2"/>
          <p:cNvSpPr>
            <a:spLocks noGrp="1"/>
          </p:cNvSpPr>
          <p:nvPr>
            <p:ph idx="1"/>
          </p:nvPr>
        </p:nvSpPr>
        <p:spPr/>
        <p:txBody>
          <a:bodyPr/>
          <a:lstStyle/>
          <a:p>
            <a:r>
              <a:rPr lang="nb-NO" dirty="0" smtClean="0"/>
              <a:t>Lasting:</a:t>
            </a:r>
          </a:p>
          <a:p>
            <a:r>
              <a:rPr lang="nb-NO" sz="1400" b="1" dirty="0" smtClean="0"/>
              <a:t>Følge alle instruksjoner og retningslinjer utarbeidet etter avsender / produsents premisser for godset.  </a:t>
            </a:r>
          </a:p>
          <a:p>
            <a:r>
              <a:rPr lang="nb-NO" sz="1400" b="1" dirty="0" smtClean="0"/>
              <a:t>Du </a:t>
            </a:r>
            <a:r>
              <a:rPr lang="nb-NO" sz="1400" b="1" dirty="0"/>
              <a:t>må være i stand til å overvåke lasteprosessen , </a:t>
            </a:r>
            <a:r>
              <a:rPr lang="nb-NO" sz="1400" b="1" dirty="0" smtClean="0"/>
              <a:t>f.eks. for </a:t>
            </a:r>
            <a:r>
              <a:rPr lang="nb-NO" sz="1400" b="1" dirty="0"/>
              <a:t>å sjekke riktig </a:t>
            </a:r>
            <a:r>
              <a:rPr lang="nb-NO" sz="1400" b="1" dirty="0" smtClean="0"/>
              <a:t>antall, riktige produkt / kolli nummer, lastsikrings </a:t>
            </a:r>
            <a:r>
              <a:rPr lang="nb-NO" sz="1400" b="1" dirty="0"/>
              <a:t>etc</a:t>
            </a:r>
            <a:r>
              <a:rPr lang="nb-NO" sz="1400" b="1" dirty="0" smtClean="0"/>
              <a:t>. Dersom avsender ikke tillater dette, kontakt kjøreledelse.  Utfør dette riktig!</a:t>
            </a:r>
          </a:p>
          <a:p>
            <a:r>
              <a:rPr lang="nb-NO" sz="1400" b="1" dirty="0" smtClean="0"/>
              <a:t>Ikke aksepter gods som avviker fra oppgitt temperatursekvens. </a:t>
            </a:r>
          </a:p>
          <a:p>
            <a:r>
              <a:rPr lang="nb-NO" sz="1400" b="1" dirty="0" smtClean="0"/>
              <a:t>Utfør en nøye og detaljert  sjekk av godset for mulige skader. </a:t>
            </a:r>
          </a:p>
          <a:p>
            <a:r>
              <a:rPr lang="nb-NO" sz="1400" b="1" dirty="0" smtClean="0"/>
              <a:t>I tilfeller hvor luftsirkulasjon ( avstand til tak (min. 20 cm), sidevegger, gulv etc.)må dette endres umiddelbart og før transport på begynnes. Skulle dette ikke være tilstrekkelig til å bedre situasjonen tilstrekkelig må kjøreledelse og /eller kunde kontaktes. </a:t>
            </a:r>
          </a:p>
          <a:p>
            <a:r>
              <a:rPr lang="nb-NO" sz="1400" b="1" dirty="0" smtClean="0"/>
              <a:t>Noter alle avvik på fraktbrev, transport dokument , PDA etc. </a:t>
            </a:r>
          </a:p>
          <a:p>
            <a:r>
              <a:rPr lang="nb-NO" sz="1400" b="1" dirty="0" smtClean="0"/>
              <a:t>Følg punkter i sjekkliste for temperaturinnstillinger . </a:t>
            </a:r>
          </a:p>
          <a:p>
            <a:r>
              <a:rPr lang="nb-NO" sz="1400" b="1" dirty="0" smtClean="0"/>
              <a:t>Dersom det oppstår uoverensstemmelser med avsender  i forbindelse med lasting kontaktes  kjøreledelse umiddelbart .</a:t>
            </a:r>
          </a:p>
          <a:p>
            <a:pPr marL="0" indent="0">
              <a:buNone/>
            </a:pPr>
            <a:endParaRPr lang="nb-NO" sz="1400" dirty="0" smtClean="0"/>
          </a:p>
        </p:txBody>
      </p:sp>
    </p:spTree>
    <p:extLst>
      <p:ext uri="{BB962C8B-B14F-4D97-AF65-F5344CB8AC3E}">
        <p14:creationId xmlns:p14="http://schemas.microsoft.com/office/powerpoint/2010/main" val="106900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2.Hva må jeg gjøre?:</a:t>
            </a:r>
            <a:endParaRPr lang="nb-NO" dirty="0"/>
          </a:p>
        </p:txBody>
      </p:sp>
      <p:sp>
        <p:nvSpPr>
          <p:cNvPr id="3" name="Plassholder for innhold 2"/>
          <p:cNvSpPr>
            <a:spLocks noGrp="1"/>
          </p:cNvSpPr>
          <p:nvPr>
            <p:ph idx="1"/>
          </p:nvPr>
        </p:nvSpPr>
        <p:spPr/>
        <p:txBody>
          <a:bodyPr/>
          <a:lstStyle/>
          <a:p>
            <a:r>
              <a:rPr lang="nb-NO" dirty="0" smtClean="0"/>
              <a:t>Transport: </a:t>
            </a:r>
          </a:p>
          <a:p>
            <a:r>
              <a:rPr lang="nb-NO" sz="1400" b="1" dirty="0" smtClean="0"/>
              <a:t>Aggregat må innstilles på modus «kontinuerlig». Start /stopp modus bør ikke benyttes. </a:t>
            </a:r>
          </a:p>
          <a:p>
            <a:r>
              <a:rPr lang="nb-NO" sz="1400" b="1" dirty="0" smtClean="0"/>
              <a:t>Oppstår det problemer med temperatur eller andre avvik under transporten må umiddelbart kjøreledelse informeres, alternativt , kontakt speditør/kunde. På denne måten kan kunde/mottager bli forhåndsvarslet og nødvendige tiltak iverksatt. </a:t>
            </a:r>
          </a:p>
          <a:p>
            <a:r>
              <a:rPr lang="nb-NO" sz="1400" b="1" dirty="0" smtClean="0"/>
              <a:t>Ingen forbudte varer som f.eks. matvarer, kjemikalier, sterkt luktende varer, planter etc. kan samlastet  under transporten.  </a:t>
            </a:r>
          </a:p>
          <a:p>
            <a:r>
              <a:rPr lang="nb-NO" sz="1400" b="1" dirty="0" smtClean="0"/>
              <a:t>Stopp / hvile må kun foretas på offentlige eller godt trafikkerte sikrede områder . Hold deg alltid i nærheten av kjøretøyet og  hold det undertilsyn. Må du forlate kjøretøyet  må alltid førerhus og varerom låses. </a:t>
            </a:r>
          </a:p>
          <a:p>
            <a:r>
              <a:rPr lang="nb-NO" sz="1400" b="1" dirty="0" smtClean="0"/>
              <a:t>På ferjer må aggregat tilkobles ekstern strømforsyning (fartøy). Om mulig bør temperatur og funksjon kontrolleres regelmessig. Parkering på øvre dekk (ute) kan medføre lettere tilgang til kjøretøy. </a:t>
            </a:r>
            <a:endParaRPr lang="nb-NO" sz="1400" b="1" dirty="0"/>
          </a:p>
        </p:txBody>
      </p:sp>
    </p:spTree>
    <p:extLst>
      <p:ext uri="{BB962C8B-B14F-4D97-AF65-F5344CB8AC3E}">
        <p14:creationId xmlns:p14="http://schemas.microsoft.com/office/powerpoint/2010/main" val="1182934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3 Hva må jeg gjøre?:</a:t>
            </a:r>
            <a:endParaRPr lang="nb-NO" dirty="0"/>
          </a:p>
        </p:txBody>
      </p:sp>
      <p:sp>
        <p:nvSpPr>
          <p:cNvPr id="3" name="Plassholder for innhold 2"/>
          <p:cNvSpPr>
            <a:spLocks noGrp="1"/>
          </p:cNvSpPr>
          <p:nvPr>
            <p:ph idx="1"/>
          </p:nvPr>
        </p:nvSpPr>
        <p:spPr/>
        <p:txBody>
          <a:bodyPr/>
          <a:lstStyle/>
          <a:p>
            <a:r>
              <a:rPr lang="nb-NO" dirty="0" smtClean="0"/>
              <a:t>Lossing</a:t>
            </a:r>
          </a:p>
          <a:p>
            <a:r>
              <a:rPr lang="nb-NO" sz="1400" b="1" dirty="0" smtClean="0"/>
              <a:t>Holde deg til instruksjoner og / eller retningslinjer etter mottakerens premisser. </a:t>
            </a:r>
          </a:p>
          <a:p>
            <a:r>
              <a:rPr lang="nb-NO" sz="1400" b="1" dirty="0" smtClean="0"/>
              <a:t>Sørge for at mottaker signerer for mottatt gods med leselig signatur, dato og klokkeslett. Dette kan gjerne også påføres temp.logg dersom denne er av papirversjon. Alternativt – digital i PDA enhet. </a:t>
            </a:r>
          </a:p>
          <a:p>
            <a:r>
              <a:rPr lang="nb-NO" sz="1400" b="1" dirty="0" smtClean="0"/>
              <a:t>Sørge for at mottaker  får en utskrift av temperaturlogg som beskriver temperatur i lasterom før, under og etter transporten(lossing).  Denne loggen må også kunne medfølge oppdraget ved levering av POD og formidlet til kjøreledelse. </a:t>
            </a:r>
          </a:p>
          <a:p>
            <a:r>
              <a:rPr lang="nb-NO" sz="1400" b="1" dirty="0" smtClean="0"/>
              <a:t>Umiddelbart og fortløpende kontakt kjøreledelse dersom  mottaker noterer avvik på oppdraget . </a:t>
            </a:r>
          </a:p>
          <a:p>
            <a:r>
              <a:rPr lang="nb-NO" sz="1400" b="1" dirty="0" smtClean="0"/>
              <a:t>Ikke gå inn i diskusjoner med mottak / kunde dersom  det oppstår uoverensstemmelser eller problemer. Kontakt i disse tilfeller kjøreledelse som igjen vil ta kontakt med våre kunde for  videre retningslinjer. </a:t>
            </a:r>
            <a:endParaRPr lang="nb-NO" sz="1400" b="1" dirty="0"/>
          </a:p>
        </p:txBody>
      </p:sp>
    </p:spTree>
    <p:extLst>
      <p:ext uri="{BB962C8B-B14F-4D97-AF65-F5344CB8AC3E}">
        <p14:creationId xmlns:p14="http://schemas.microsoft.com/office/powerpoint/2010/main" val="17107865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1126</Words>
  <Application>Microsoft Office PowerPoint</Application>
  <PresentationFormat>Widescreen</PresentationFormat>
  <Paragraphs>142</Paragraphs>
  <Slides>14</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14</vt:i4>
      </vt:variant>
    </vt:vector>
  </HeadingPairs>
  <TitlesOfParts>
    <vt:vector size="19" baseType="lpstr">
      <vt:lpstr>Arial</vt:lpstr>
      <vt:lpstr>Calibri</vt:lpstr>
      <vt:lpstr>Calibri Light</vt:lpstr>
      <vt:lpstr>Wingdings</vt:lpstr>
      <vt:lpstr>Office-tema</vt:lpstr>
      <vt:lpstr>Basic GDP trening for sjåfører og trafikkledelse </vt:lpstr>
      <vt:lpstr>Innhold:  Mål  Hvorfor er farmasøytisk og medisiner «annerledes»?   Hvilke risker finnes?   Hva er GDP?  Hva må jeg gjøre?  Hvordan håndtere avvik?  Oppsummering.  </vt:lpstr>
      <vt:lpstr>Hvorfor er farmasøytiske produkter og medisin så andreledes?</vt:lpstr>
      <vt:lpstr>Hvilke risker finnes? </vt:lpstr>
      <vt:lpstr>Hva er GDP? </vt:lpstr>
      <vt:lpstr>Hva er GDP? </vt:lpstr>
      <vt:lpstr>1. Hva må jeg gjøre?:</vt:lpstr>
      <vt:lpstr>2.Hva må jeg gjøre?:</vt:lpstr>
      <vt:lpstr>3 Hva må jeg gjøre?:</vt:lpstr>
      <vt:lpstr>4. Hva må jeg gjøre?: </vt:lpstr>
      <vt:lpstr>1. Hvordan håndterer jeg avvik?:</vt:lpstr>
      <vt:lpstr>2. Hvordan håndterer jeg et avvik?:</vt:lpstr>
      <vt:lpstr>Oppsummering:</vt:lpstr>
      <vt:lpstr>Aktuelle docs/programmer til GDP: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GDP trening for sjåfører</dc:title>
  <dc:creator>Even Furuholt</dc:creator>
  <cp:lastModifiedBy>Even Furuholt</cp:lastModifiedBy>
  <cp:revision>75</cp:revision>
  <dcterms:created xsi:type="dcterms:W3CDTF">2017-01-10T13:28:24Z</dcterms:created>
  <dcterms:modified xsi:type="dcterms:W3CDTF">2017-03-28T12:03:26Z</dcterms:modified>
</cp:coreProperties>
</file>